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318" r:id="rId7"/>
    <p:sldId id="262" r:id="rId8"/>
    <p:sldId id="264" r:id="rId9"/>
    <p:sldId id="265" r:id="rId10"/>
    <p:sldId id="266" r:id="rId11"/>
    <p:sldId id="267" r:id="rId12"/>
    <p:sldId id="274" r:id="rId13"/>
    <p:sldId id="281" r:id="rId14"/>
    <p:sldId id="289" r:id="rId15"/>
    <p:sldId id="292" r:id="rId16"/>
    <p:sldId id="297" r:id="rId17"/>
    <p:sldId id="300" r:id="rId18"/>
    <p:sldId id="303" r:id="rId19"/>
    <p:sldId id="31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A9186-A0D6-484E-843D-5809EB4E5ABE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CCC5-45EC-42EC-BC5F-1FA3EF761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EA79D-57D1-4584-B4C7-4E15F12EBF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0821E83-7C12-48CE-A0AB-B90312F144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D59E001-4644-4D56-8F17-9512B800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1E83-7C12-48CE-A0AB-B90312F144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E001-4644-4D56-8F17-9512B800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1E83-7C12-48CE-A0AB-B90312F144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E001-4644-4D56-8F17-9512B800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1E83-7C12-48CE-A0AB-B90312F144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E001-4644-4D56-8F17-9512B800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1E83-7C12-48CE-A0AB-B90312F144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E001-4644-4D56-8F17-9512B800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1E83-7C12-48CE-A0AB-B90312F144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E001-4644-4D56-8F17-9512B800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821E83-7C12-48CE-A0AB-B90312F144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59E001-4644-4D56-8F17-9512B8006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0821E83-7C12-48CE-A0AB-B90312F144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D59E001-4644-4D56-8F17-9512B800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1E83-7C12-48CE-A0AB-B90312F144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E001-4644-4D56-8F17-9512B800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1E83-7C12-48CE-A0AB-B90312F144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E001-4644-4D56-8F17-9512B800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1E83-7C12-48CE-A0AB-B90312F144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E001-4644-4D56-8F17-9512B800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0821E83-7C12-48CE-A0AB-B90312F1449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D59E001-4644-4D56-8F17-9512B800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001056" cy="24482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Основная  образовательная программа дошкольного образования </a:t>
            </a:r>
            <a:b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МБДОУ ДС №382 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42852"/>
            <a:ext cx="7358114" cy="221457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 «Детский сад №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382 г. Челябинска»</a:t>
            </a:r>
          </a:p>
          <a:p>
            <a:pPr algn="ctr"/>
            <a:endParaRPr lang="ru-RU" dirty="0" smtClean="0"/>
          </a:p>
          <a:p>
            <a:r>
              <a:rPr lang="ru-RU" sz="1400" i="1" dirty="0" smtClean="0"/>
              <a:t>  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Образовательные области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: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80728"/>
            <a:ext cx="8858280" cy="587727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  <a:p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01080" cy="5799794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  <a:p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357166"/>
            <a:ext cx="77153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Целевые ориентиры на этапе завершения дошкольного образования</a:t>
            </a:r>
            <a:endParaRPr lang="ru-RU" sz="3200" b="1" cap="none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772816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Модель выпускника ДОУ</a:t>
            </a:r>
            <a:endParaRPr lang="ru-RU" sz="24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214554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Владеет основными культурными способами деятельности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-Проявляет инициативу и самостоятельность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-Положительно относится к миру, к людям, , самому себе, участвует в совместных играх, способен договариваться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-Адекватно проявляет свои чувства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-Владеет разными формами и видами игр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-Хорошо владеет устной речью, может выражать свои мысли и желания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-Развита мелкая моторика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-Способен к волевым усилиям , может следовать социальным нормам поведения в различных видах деятельности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-Соблюдает правила безопасного поведения и личной гигиены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-Проявляет любознательность, интересуется причинно-следственными связями, склонен наблюдать , экспериментировать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-0бладает начальными знаниями о себе, природном и социальном мире, в котором живет.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2968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3999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Речевое развитие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64399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3682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642918"/>
            <a:ext cx="9001156" cy="6215082"/>
          </a:xfrm>
          <a:prstGeom prst="rect">
            <a:avLst/>
          </a:prstGeom>
          <a:solidFill>
            <a:srgbClr val="F1D4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000108"/>
            <a:ext cx="7532340" cy="792088"/>
          </a:xfrm>
          <a:prstGeom prst="rect">
            <a:avLst/>
          </a:prstGeom>
          <a:solidFill>
            <a:srgbClr val="F3A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Основная цель -</a:t>
            </a:r>
            <a:r>
              <a:rPr lang="ru-RU" sz="2400" b="1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воспитание   гармонически развитой личности.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500306"/>
            <a:ext cx="3816424" cy="17990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развитие 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357694"/>
            <a:ext cx="3659298" cy="18722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500306"/>
            <a:ext cx="2045648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становление эстетического отношения к окружающему миру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2500306"/>
            <a:ext cx="1785950" cy="16561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формирование элементарных представлений о видах искусства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4286256"/>
            <a:ext cx="2117086" cy="1944216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восприятие музыки, художественной литературы, фольклора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4357694"/>
            <a:ext cx="1857388" cy="18722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стимулирование сопереживания персонажам художественных произведений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1857364"/>
            <a:ext cx="7532340" cy="423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задачи художественно – эстетического развития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связной\Desktop\физо цел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001156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связной\Desktop\физо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241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Организационный компонент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программы: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 flipV="1">
            <a:off x="2285984" y="6357957"/>
            <a:ext cx="857256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214422"/>
            <a:ext cx="3714776" cy="23574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7030A0"/>
              </a:solidFill>
            </a:endParaRPr>
          </a:p>
          <a:p>
            <a:pPr algn="ctr"/>
            <a:endParaRPr lang="ru-RU" sz="1400" b="1" dirty="0" smtClean="0">
              <a:solidFill>
                <a:srgbClr val="7030A0"/>
              </a:solidFill>
            </a:endParaRPr>
          </a:p>
          <a:p>
            <a:pPr algn="ctr"/>
            <a:endParaRPr lang="ru-RU" sz="1400" b="1" dirty="0" smtClean="0">
              <a:solidFill>
                <a:srgbClr val="7030A0"/>
              </a:solidFill>
            </a:endParaRPr>
          </a:p>
          <a:p>
            <a:pPr algn="ctr"/>
            <a:endParaRPr lang="ru-RU" sz="1400" b="1" dirty="0" smtClean="0">
              <a:solidFill>
                <a:srgbClr val="7030A0"/>
              </a:solidFill>
            </a:endParaRPr>
          </a:p>
          <a:p>
            <a:pPr algn="ctr"/>
            <a:endParaRPr lang="ru-RU" sz="1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Материально-технические</a:t>
            </a:r>
          </a:p>
          <a:p>
            <a:pPr>
              <a:buFontTx/>
              <a:buChar char="-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643314"/>
            <a:ext cx="3643338" cy="271464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Кадровые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214422"/>
            <a:ext cx="3643338" cy="23574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Предметно- пространственная среда</a:t>
            </a: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714752"/>
            <a:ext cx="3571900" cy="257176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Психолого-педагогические условия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Краткое содержание: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358246" cy="6000792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800" b="1" dirty="0" smtClean="0">
                <a:solidFill>
                  <a:srgbClr val="002060"/>
                </a:solidFill>
              </a:rPr>
              <a:t>Введение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3800" b="1" dirty="0" smtClean="0">
                <a:solidFill>
                  <a:srgbClr val="002060"/>
                </a:solidFill>
              </a:rPr>
              <a:t>I. </a:t>
            </a:r>
            <a:r>
              <a:rPr lang="ru-RU" sz="3800" b="1" dirty="0" smtClean="0">
                <a:solidFill>
                  <a:srgbClr val="002060"/>
                </a:solidFill>
              </a:rPr>
              <a:t> Целевой компонент Программы.</a:t>
            </a:r>
            <a:endParaRPr lang="ru-RU" sz="3800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 smtClean="0"/>
              <a:t>1</a:t>
            </a:r>
            <a:r>
              <a:rPr lang="ru-RU" sz="3400" dirty="0" smtClean="0"/>
              <a:t>.1. Пояснительная записка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1.2.Планируемые результаты освоения воспитанниками Программы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3800" b="1" dirty="0" smtClean="0">
                <a:solidFill>
                  <a:srgbClr val="002060"/>
                </a:solidFill>
              </a:rPr>
              <a:t>II. </a:t>
            </a:r>
            <a:r>
              <a:rPr lang="ru-RU" sz="3800" b="1" dirty="0" smtClean="0">
                <a:solidFill>
                  <a:srgbClr val="002060"/>
                </a:solidFill>
              </a:rPr>
              <a:t> Содержательный компонент.</a:t>
            </a:r>
            <a:endParaRPr lang="ru-RU" sz="3800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2.1. Содержание программы.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2.2. Описание вариативных форм, способов, методов и средств реализации программы.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2.3. Способы и направления развития детской инициативы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2.4. Особенности организации образовательного процесса  в группах раннего возраста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2.5. особенности организации кружковой работы.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2.6. Содержание для включений в основную образовательную программы регионального компонента.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2.7. Содержание коррекционной работы . Особенности организации  образовательного процесса для детей с аллергопатологией.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2.8. Особенности организации педагогического процесса педагогом-психологом.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2.9. Особенности взаимодействия  педагогического коллектива с семьями воспитанников.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2.10. Особенности сотрудничества МБДОУ с заинтересованными социальными организациями.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3800" b="1" dirty="0" smtClean="0">
                <a:solidFill>
                  <a:srgbClr val="002060"/>
                </a:solidFill>
              </a:rPr>
              <a:t>III. </a:t>
            </a:r>
            <a:r>
              <a:rPr lang="ru-RU" sz="3800" b="1" dirty="0" smtClean="0">
                <a:solidFill>
                  <a:srgbClr val="002060"/>
                </a:solidFill>
              </a:rPr>
              <a:t> Организационный компонент.</a:t>
            </a:r>
            <a:endParaRPr lang="ru-RU" sz="3400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3.1. Материально – техническое обеспечение Программы.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3.2. Кадровое обеспечение.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3.3. Учебный план.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3.4. Календарный учебный график.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3.5. Особенности предметно – пространственной развивающей среды учреждения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3.6. Обеспеченность методическими  материалами и техническими средствами обучения и воспитания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3.7. Особенности психолого-педагогических условий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Нормативно – правовая база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467600" cy="534036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ООП ДО разработана в соответствии: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 международными правовыми актами:</a:t>
            </a:r>
            <a:endParaRPr lang="ru-RU" dirty="0" smtClean="0"/>
          </a:p>
          <a:p>
            <a:pPr lvl="0"/>
            <a:r>
              <a:rPr lang="ru-RU" dirty="0" smtClean="0"/>
              <a:t>Конвенцией о правах ребенка (одобрена Генеральной Ассамблеей ООН 20.11.1989, вступила в силу для СССР от 15.09.1990);</a:t>
            </a:r>
          </a:p>
          <a:p>
            <a:pPr lvl="0"/>
            <a:r>
              <a:rPr lang="ru-RU" dirty="0" smtClean="0"/>
              <a:t>Декларация прав ребенка (провозглашена резолюцией 1286 Генеральной Ассамблеи ООН от 20.11.1959)</a:t>
            </a:r>
          </a:p>
          <a:p>
            <a:pPr>
              <a:buNone/>
            </a:pPr>
            <a:r>
              <a:rPr lang="ru-RU" b="1" dirty="0" smtClean="0"/>
              <a:t>Законами РФ и документами Правительства РФ:</a:t>
            </a:r>
            <a:endParaRPr lang="ru-RU" dirty="0" smtClean="0"/>
          </a:p>
          <a:p>
            <a:pPr lvl="0"/>
            <a:r>
              <a:rPr lang="ru-RU" dirty="0" smtClean="0"/>
              <a:t>ст.30 Конституция РФ ст.7, 9, 12, 14, 17, 18, 28, 32, 33 </a:t>
            </a:r>
          </a:p>
          <a:p>
            <a:pPr lvl="0"/>
            <a:r>
              <a:rPr lang="ru-RU" dirty="0" smtClean="0"/>
              <a:t>Федеральный закон «Об образовании в Российской Федерации» № 273-ФЗ от 29.12.2012;</a:t>
            </a:r>
          </a:p>
          <a:p>
            <a:pPr lvl="0"/>
            <a:r>
              <a:rPr lang="ru-RU" dirty="0" smtClean="0"/>
              <a:t> «Об основных гарантиях прав ребенка в Российской Федерации» от 24.07.1998 (с </a:t>
            </a:r>
            <a:r>
              <a:rPr lang="ru-RU" dirty="0" err="1" smtClean="0"/>
              <a:t>изм</a:t>
            </a:r>
            <a:r>
              <a:rPr lang="ru-RU" dirty="0" smtClean="0"/>
              <a:t>. и доп.);</a:t>
            </a:r>
          </a:p>
          <a:p>
            <a:pPr lvl="0"/>
            <a:r>
              <a:rPr lang="ru-RU" dirty="0" smtClean="0"/>
              <a:t>«Национальная доктрина образования» (одобрена постановлением Правительства РФ от 30.06.2000 г.);</a:t>
            </a:r>
          </a:p>
          <a:p>
            <a:pPr>
              <a:buNone/>
            </a:pPr>
            <a:r>
              <a:rPr lang="ru-RU" b="1" dirty="0" smtClean="0"/>
              <a:t>Документами Федеральных служб:</a:t>
            </a:r>
            <a:endParaRPr lang="ru-RU" dirty="0" smtClean="0"/>
          </a:p>
          <a:p>
            <a:pPr lvl="0"/>
            <a:r>
              <a:rPr lang="ru-RU" dirty="0" smtClean="0"/>
              <a:t>«Санитарно-эпидемиологические требования к устройству, содержанию и организации режима работы дошкольных образовательных организаций. </a:t>
            </a:r>
            <a:r>
              <a:rPr lang="ru-RU" dirty="0" err="1" smtClean="0"/>
              <a:t>СанПиН</a:t>
            </a:r>
            <a:r>
              <a:rPr lang="ru-RU" dirty="0" smtClean="0"/>
              <a:t> 2.4.1.3049-13»  (Постановление Главного государственного санитарного врача РФ от 15.05.2013 № 26);</a:t>
            </a:r>
          </a:p>
          <a:p>
            <a:pPr>
              <a:buNone/>
            </a:pPr>
            <a:r>
              <a:rPr lang="ru-RU" b="1" dirty="0" smtClean="0"/>
              <a:t>Нормативно-правовыми документами Минобразования России:</a:t>
            </a:r>
            <a:endParaRPr lang="ru-RU" dirty="0" smtClean="0"/>
          </a:p>
          <a:p>
            <a:pPr lvl="0"/>
            <a:r>
              <a:rPr lang="ru-RU" dirty="0" smtClean="0"/>
              <a:t>Приказ Министерства образования и науки РФ от 30.08.2013 г. № 1014</a:t>
            </a:r>
            <a:br>
              <a:rPr lang="ru-RU" dirty="0" smtClean="0"/>
            </a:br>
            <a:r>
              <a:rPr lang="ru-RU" dirty="0" smtClean="0"/>
              <a:t>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образования»;</a:t>
            </a:r>
          </a:p>
          <a:p>
            <a:pPr lvl="0"/>
            <a:r>
              <a:rPr lang="ru-RU" dirty="0" smtClean="0"/>
              <a:t>Приказ Минобрнауки России от 17.10.2013 №1155 «Об утверждении федерального государственного образовательного стандарта дошкольного образования»</a:t>
            </a:r>
          </a:p>
          <a:p>
            <a:pPr lvl="0"/>
            <a:r>
              <a:rPr lang="ru-RU" dirty="0" smtClean="0"/>
              <a:t>Примерной основной образовательной программой  дошкольного образования  (протокол от 20.05.2015 г №2/15).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Цель Основной Образовательной Программы 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826936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Обеспечение развития личности детей дошкольного возраста с аллергопатологией , нуждающихся в длительном лечении и коррекции (имеющих  нарушения речи и НОДА) в различных видах общения и деятельности с учётом их возрастных, индивидуальных психологических и физиологических особенностей.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Задачи: 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07342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lvl="0"/>
            <a:r>
              <a:rPr lang="ru-RU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lvl="0"/>
            <a:r>
              <a:rPr lang="ru-RU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образования);</a:t>
            </a:r>
          </a:p>
          <a:p>
            <a:pPr lvl="0"/>
            <a:r>
              <a:rPr lang="ru-RU" dirty="0" smtClean="0"/>
              <a:t>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lvl="0"/>
            <a:r>
              <a:rPr lang="ru-RU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itchFamily="66" charset="0"/>
                <a:cs typeface="Times New Roman" pitchFamily="18" charset="0"/>
              </a:rPr>
              <a:t>Задачи:</a:t>
            </a:r>
            <a:endParaRPr lang="ru-RU" sz="36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lvl="0"/>
            <a:r>
              <a:rPr lang="ru-RU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/>
            <a:r>
              <a:rPr lang="ru-RU" dirty="0" smtClean="0"/>
              <a:t>формирования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/>
            <a:r>
              <a:rPr lang="ru-RU" dirty="0" smtClean="0"/>
              <a:t>обеспечения </a:t>
            </a:r>
            <a:r>
              <a:rPr lang="ru-RU" dirty="0" err="1" smtClean="0"/>
              <a:t>медико-психолого-педагогической</a:t>
            </a:r>
            <a:r>
              <a:rPr lang="ru-RU" dirty="0" smtClean="0"/>
              <a:t> поддержки семьи и повышения компетентности родителей (законных представителей) в вопросах развития и образования, охраны и укрепления здоровья детей;</a:t>
            </a:r>
          </a:p>
          <a:p>
            <a:pPr lvl="0"/>
            <a:r>
              <a:rPr lang="ru-RU" dirty="0" smtClean="0"/>
              <a:t>особенности организации и содержания коррекционного педагогического взаимодействия, обеспечивающих снижение ограничений здоровья детей и доступное освоение содержания дошкольного образования;</a:t>
            </a:r>
          </a:p>
          <a:p>
            <a:pPr lvl="0"/>
            <a:r>
              <a:rPr lang="ru-RU" dirty="0" smtClean="0"/>
              <a:t>коррекции образовательных условий в ДОУ по снижению возникновения заболеваний у детей с аллергопатологией.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103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Основные принципы ООП ДО</a:t>
            </a: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:</a:t>
            </a:r>
            <a:endParaRPr lang="ru-RU" sz="32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14398"/>
            <a:ext cx="8229600" cy="564360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Полноценное проживание ребёнком всех этапов детства, обогащение (амплификация) детского развития;</a:t>
            </a:r>
          </a:p>
          <a:p>
            <a:r>
              <a:rPr lang="ru-RU" dirty="0" smtClean="0"/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r>
              <a:rPr lang="ru-RU" dirty="0" smtClean="0"/>
              <a:t>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r>
              <a:rPr lang="ru-RU" dirty="0" smtClean="0"/>
              <a:t>поддержка инициативы детей в различных видах деятельности;</a:t>
            </a:r>
          </a:p>
          <a:p>
            <a:r>
              <a:rPr lang="ru-RU" dirty="0" smtClean="0"/>
              <a:t>сотрудничество Организации с семьёй;</a:t>
            </a:r>
          </a:p>
          <a:p>
            <a:r>
              <a:rPr lang="ru-RU" dirty="0" smtClean="0"/>
              <a:t>приобщение детей к </a:t>
            </a:r>
            <a:r>
              <a:rPr lang="ru-RU" dirty="0" err="1" smtClean="0"/>
              <a:t>социокультурным</a:t>
            </a:r>
            <a:r>
              <a:rPr lang="ru-RU" dirty="0" smtClean="0"/>
              <a:t>  нормам, традициям семьи, общества и государства;</a:t>
            </a:r>
          </a:p>
          <a:p>
            <a:r>
              <a:rPr lang="ru-RU" dirty="0" smtClean="0"/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r>
              <a:rPr lang="ru-RU" dirty="0" smtClean="0"/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r>
              <a:rPr lang="ru-RU" dirty="0" smtClean="0"/>
              <a:t>учёт этнокультурной ситуации развития детей;</a:t>
            </a:r>
          </a:p>
          <a:p>
            <a:r>
              <a:rPr lang="ru-RU" dirty="0" smtClean="0"/>
              <a:t>принцип развивающего образования, реализующийся через деятельность каждого ребенка в зоне его ближайшего развития;</a:t>
            </a:r>
          </a:p>
          <a:p>
            <a:r>
              <a:rPr lang="ru-RU" dirty="0" smtClean="0"/>
              <a:t>соответствие критериям полноты, необходимости и достаточности, то есть достижение поставленных целей и решение задач только на необходимом и достаточном материале, максимально приближаться к разумному «минимуму»;</a:t>
            </a:r>
          </a:p>
          <a:p>
            <a:r>
              <a:rPr lang="ru-RU" dirty="0" smtClean="0"/>
              <a:t>принцип интеграции образовательных областей в соответствии с возрастными возможностями и особенностями воспитанников, спецификой и возможностями образовательных областей;</a:t>
            </a:r>
          </a:p>
          <a:p>
            <a:r>
              <a:rPr lang="ru-RU" dirty="0" smtClean="0"/>
              <a:t>принципа амбивалентности;</a:t>
            </a:r>
          </a:p>
          <a:p>
            <a:r>
              <a:rPr lang="ru-RU" dirty="0" smtClean="0"/>
              <a:t>принцип безопасности;</a:t>
            </a:r>
          </a:p>
          <a:p>
            <a:r>
              <a:rPr lang="ru-RU" dirty="0" smtClean="0"/>
              <a:t>комплексно-тематический принцип построения образовательного процесса; </a:t>
            </a:r>
          </a:p>
          <a:p>
            <a:r>
              <a:rPr lang="ru-RU" dirty="0" smtClean="0"/>
              <a:t>построение образовательного процесса на адекватных возрасту формах работы с детьми, с учётом специфики заболевания детей с аллергопатологией (имеющих ОНР и НОДА).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ООП ДО рассчитана для детей в возрасте </a:t>
            </a:r>
            <a:br>
              <a:rPr lang="ru-RU" sz="28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от 1,5 до 7 лет:</a:t>
            </a:r>
            <a:endParaRPr lang="ru-RU" sz="28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12776"/>
            <a:ext cx="8501122" cy="50166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Общее количество детей </a:t>
            </a:r>
            <a:r>
              <a:rPr lang="ru-RU" dirty="0" smtClean="0"/>
              <a:t>201</a:t>
            </a:r>
            <a:endParaRPr lang="ru-RU" dirty="0" smtClean="0"/>
          </a:p>
          <a:p>
            <a:r>
              <a:rPr lang="ru-RU" dirty="0" smtClean="0"/>
              <a:t>Количество групп 12</a:t>
            </a:r>
          </a:p>
          <a:p>
            <a:r>
              <a:rPr lang="ru-RU" dirty="0" smtClean="0"/>
              <a:t>Направленность групп оздоровительно-коррекционные для детей с аллергопатологией, нуждающихся в длительном лечении и коррекции   имеющих  сочетанные диагнозы речевые нарушения и НОДА</a:t>
            </a:r>
            <a:r>
              <a:rPr lang="ru-RU" dirty="0" smtClean="0"/>
              <a:t>. Группы коррекционной направленности для детей с ТНР.</a:t>
            </a:r>
            <a:endParaRPr lang="ru-RU" dirty="0" smtClean="0"/>
          </a:p>
          <a:p>
            <a:r>
              <a:rPr lang="ru-RU" dirty="0" smtClean="0"/>
              <a:t>В связи с тем, что учреждение является специализированными для детей с аллергопатологией, оно комплектуется из числа дошкольников с аллергопатологией, состоящих на учете у врача-аллерголога, дерматолога, пульмонолога в городских детских поликлиниках.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Направления образовательной программы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МБДОУ ДС№ 382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2474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b="1" u="sng" dirty="0" smtClean="0">
                <a:solidFill>
                  <a:srgbClr val="00B0F0"/>
                </a:solidFill>
              </a:rPr>
              <a:t>ОБРАЗОВАТЕЛЬНЫЙ ПРОЦЕСС</a:t>
            </a:r>
          </a:p>
          <a:p>
            <a:pPr algn="ctr"/>
            <a:r>
              <a:rPr lang="ru-RU" sz="1400" b="1" i="1" dirty="0" smtClean="0">
                <a:solidFill>
                  <a:srgbClr val="800000"/>
                </a:solidFill>
              </a:rPr>
              <a:t>Цель</a:t>
            </a:r>
            <a:r>
              <a:rPr lang="ru-RU" sz="1400" dirty="0" smtClean="0"/>
              <a:t>: обеспечить развитие личности детей дошкольного возраста в различных видах общения и деятельности с учетом их возрастных, индивидуальных, психологических и физиологических особенностей. Развитие личности, мотивации и способностей детей в различных видах деятельности и охватывает направления развития и образования детей (образовательные области)</a:t>
            </a:r>
            <a:endParaRPr lang="ru-RU" sz="1400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0" y="2636912"/>
            <a:ext cx="2411760" cy="1357322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Социально-коммуникативное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2051720" y="3356992"/>
            <a:ext cx="2592288" cy="1285884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Познавательное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644008" y="3284984"/>
            <a:ext cx="2592288" cy="1357322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Физическое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3419872" y="4221088"/>
            <a:ext cx="2736304" cy="1285884"/>
          </a:xfrm>
          <a:prstGeom prst="hex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Речевое развитие</a:t>
            </a:r>
            <a:endParaRPr lang="ru-RU" sz="1600" dirty="0">
              <a:solidFill>
                <a:srgbClr val="800000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786578" y="2636912"/>
            <a:ext cx="2357422" cy="1357322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Художественно-эстетическое развитие</a:t>
            </a:r>
            <a:endParaRPr lang="ru-RU" sz="1600" dirty="0">
              <a:solidFill>
                <a:srgbClr val="800000"/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683568" y="5805264"/>
            <a:ext cx="8208912" cy="664626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Педагогическая реабилитация</a:t>
            </a:r>
            <a:endParaRPr lang="ru-RU" sz="1400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5" grpId="0" animBg="1"/>
      <p:bldP spid="18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1.2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2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</TotalTime>
  <Words>1773</Words>
  <Application>Microsoft Office PowerPoint</Application>
  <PresentationFormat>Экран (4:3)</PresentationFormat>
  <Paragraphs>173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Основная  образовательная программа дошкольного образования  МБДОУ ДС №382 </vt:lpstr>
      <vt:lpstr>Краткое содержание: </vt:lpstr>
      <vt:lpstr>Нормативно – правовая база</vt:lpstr>
      <vt:lpstr>Цель Основной Образовательной Программы :</vt:lpstr>
      <vt:lpstr>Задачи:   </vt:lpstr>
      <vt:lpstr>Задачи:</vt:lpstr>
      <vt:lpstr>Основные принципы ООП ДО:</vt:lpstr>
      <vt:lpstr>ООП ДО рассчитана для детей в возрасте  от 1,5 до 7 лет:</vt:lpstr>
      <vt:lpstr>Слайд 9</vt:lpstr>
      <vt:lpstr>Образовательные области:</vt:lpstr>
      <vt:lpstr>Слайд 11</vt:lpstr>
      <vt:lpstr>Слайд 12</vt:lpstr>
      <vt:lpstr>Социально – коммуникативное развитие</vt:lpstr>
      <vt:lpstr>Речевое развитие</vt:lpstr>
      <vt:lpstr>Познавательное развитие</vt:lpstr>
      <vt:lpstr>Художественно-эстетическое развитие</vt:lpstr>
      <vt:lpstr>Физическое развитие</vt:lpstr>
      <vt:lpstr>Слайд 18</vt:lpstr>
      <vt:lpstr>Организационный компонент  Условия реализации программы: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 образовательная программа дошкольного образования  МБДОУ ЦРР ДС №382</dc:title>
  <dc:creator>Садик</dc:creator>
  <cp:lastModifiedBy>Садик</cp:lastModifiedBy>
  <cp:revision>13</cp:revision>
  <dcterms:created xsi:type="dcterms:W3CDTF">2014-12-01T06:55:18Z</dcterms:created>
  <dcterms:modified xsi:type="dcterms:W3CDTF">2016-09-02T06:21:15Z</dcterms:modified>
</cp:coreProperties>
</file>