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83" r:id="rId16"/>
    <p:sldId id="273" r:id="rId17"/>
    <p:sldId id="279" r:id="rId18"/>
    <p:sldId id="280" r:id="rId19"/>
    <p:sldId id="284" r:id="rId20"/>
    <p:sldId id="282" r:id="rId21"/>
    <p:sldId id="274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4029-E4E4-40F4-98CA-F1B2A1E2CA9F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EF45-D037-4121-B4E4-24034BF36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4029-E4E4-40F4-98CA-F1B2A1E2CA9F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EF45-D037-4121-B4E4-24034BF36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4029-E4E4-40F4-98CA-F1B2A1E2CA9F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EF45-D037-4121-B4E4-24034BF36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4029-E4E4-40F4-98CA-F1B2A1E2CA9F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EF45-D037-4121-B4E4-24034BF36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4029-E4E4-40F4-98CA-F1B2A1E2CA9F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EF45-D037-4121-B4E4-24034BF36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4029-E4E4-40F4-98CA-F1B2A1E2CA9F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EF45-D037-4121-B4E4-24034BF36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4029-E4E4-40F4-98CA-F1B2A1E2CA9F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EF45-D037-4121-B4E4-24034BF36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4029-E4E4-40F4-98CA-F1B2A1E2CA9F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EF45-D037-4121-B4E4-24034BF36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4029-E4E4-40F4-98CA-F1B2A1E2CA9F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EF45-D037-4121-B4E4-24034BF36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4029-E4E4-40F4-98CA-F1B2A1E2CA9F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EF45-D037-4121-B4E4-24034BF36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4029-E4E4-40F4-98CA-F1B2A1E2CA9F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5EF45-D037-4121-B4E4-24034BF36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34029-E4E4-40F4-98CA-F1B2A1E2CA9F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5EF45-D037-4121-B4E4-24034BF36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2110" cy="6895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5616624" cy="1440160"/>
          </a:xfrm>
        </p:spPr>
        <p:txBody>
          <a:bodyPr>
            <a:normAutofit/>
          </a:bodyPr>
          <a:lstStyle/>
          <a:p>
            <a:r>
              <a:rPr lang="ru-RU" dirty="0" smtClean="0"/>
              <a:t>Анализ методической работы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3284984"/>
            <a:ext cx="41044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 2020-2021 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уч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280920" cy="475252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u="sng" dirty="0" smtClean="0">
                <a:solidFill>
                  <a:srgbClr val="002060"/>
                </a:solidFill>
              </a:rPr>
              <a:t>Прошли аттестацию на высшую </a:t>
            </a:r>
            <a:r>
              <a:rPr lang="ru-RU" b="1" dirty="0" smtClean="0">
                <a:solidFill>
                  <a:srgbClr val="002060"/>
                </a:solidFill>
              </a:rPr>
              <a:t>:  </a:t>
            </a:r>
            <a:r>
              <a:rPr lang="ru-RU" b="1" dirty="0" err="1" smtClean="0">
                <a:solidFill>
                  <a:srgbClr val="002060"/>
                </a:solidFill>
              </a:rPr>
              <a:t>Корытина</a:t>
            </a:r>
            <a:r>
              <a:rPr lang="ru-RU" b="1" dirty="0" smtClean="0">
                <a:solidFill>
                  <a:srgbClr val="002060"/>
                </a:solidFill>
              </a:rPr>
              <a:t> Е.В., </a:t>
            </a:r>
            <a:r>
              <a:rPr lang="ru-RU" b="1" dirty="0" err="1" smtClean="0">
                <a:solidFill>
                  <a:srgbClr val="002060"/>
                </a:solidFill>
              </a:rPr>
              <a:t>Хабутдинова</a:t>
            </a:r>
            <a:r>
              <a:rPr lang="ru-RU" b="1" dirty="0" smtClean="0">
                <a:solidFill>
                  <a:srgbClr val="002060"/>
                </a:solidFill>
              </a:rPr>
              <a:t> С.Ф.</a:t>
            </a:r>
            <a:r>
              <a:rPr lang="ru-RU" b="1" dirty="0" smtClean="0">
                <a:solidFill>
                  <a:schemeClr val="tx1"/>
                </a:solidFill>
              </a:rPr>
              <a:t>,</a:t>
            </a:r>
          </a:p>
          <a:p>
            <a:pPr algn="l"/>
            <a:r>
              <a:rPr lang="ru-RU" b="1" u="sng" dirty="0" smtClean="0">
                <a:solidFill>
                  <a:srgbClr val="002060"/>
                </a:solidFill>
              </a:rPr>
              <a:t>Подтверждение высшей кв. категории </a:t>
            </a:r>
            <a:r>
              <a:rPr lang="ru-RU" b="1" dirty="0" smtClean="0">
                <a:solidFill>
                  <a:srgbClr val="002060"/>
                </a:solidFill>
              </a:rPr>
              <a:t>– Новикова В.В., Широкова С.В., Молчанова И.В.</a:t>
            </a:r>
            <a:endParaRPr lang="ru-RU" b="1" dirty="0" smtClean="0">
              <a:solidFill>
                <a:schemeClr val="tx1"/>
              </a:solidFill>
            </a:endParaRPr>
          </a:p>
          <a:p>
            <a:pPr algn="l"/>
            <a:r>
              <a:rPr lang="ru-RU" b="1" u="sng" dirty="0" smtClean="0">
                <a:solidFill>
                  <a:srgbClr val="002060"/>
                </a:solidFill>
              </a:rPr>
              <a:t>Из планируемых в 2021 г.: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Документы 3 педагогов планируются к подаче через </a:t>
            </a:r>
            <a:r>
              <a:rPr lang="ru-RU" b="1" u="sng" dirty="0" smtClean="0">
                <a:solidFill>
                  <a:srgbClr val="FF0000"/>
                </a:solidFill>
              </a:rPr>
              <a:t>дистанционную электронную систему АИС «Аттестация» </a:t>
            </a:r>
            <a:r>
              <a:rPr lang="ru-RU" b="1" dirty="0" smtClean="0">
                <a:solidFill>
                  <a:srgbClr val="002060"/>
                </a:solidFill>
              </a:rPr>
              <a:t>до декабря 2021 г.: Косова Е.А., </a:t>
            </a:r>
            <a:r>
              <a:rPr lang="ru-RU" b="1" dirty="0" err="1" smtClean="0">
                <a:solidFill>
                  <a:srgbClr val="002060"/>
                </a:solidFill>
              </a:rPr>
              <a:t>Яруллина</a:t>
            </a:r>
            <a:r>
              <a:rPr lang="ru-RU" b="1" dirty="0" smtClean="0">
                <a:solidFill>
                  <a:srgbClr val="002060"/>
                </a:solidFill>
              </a:rPr>
              <a:t> Т.А., Андреева К.А.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26064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Повышение квалификации педагогов через аттестацию:</a:t>
            </a:r>
            <a:endParaRPr kumimoji="0" lang="ru-RU" sz="44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346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u="sng" dirty="0">
                <a:solidFill>
                  <a:srgbClr val="002060"/>
                </a:solidFill>
              </a:rPr>
              <a:t>Участие педагогов в методической работе  на </a:t>
            </a:r>
            <a:r>
              <a:rPr lang="ru-RU" sz="3200" b="1" u="sng" dirty="0" smtClean="0">
                <a:solidFill>
                  <a:srgbClr val="002060"/>
                </a:solidFill>
              </a:rPr>
              <a:t>муниципальном </a:t>
            </a:r>
            <a:r>
              <a:rPr lang="ru-RU" sz="3200" b="1" u="sng" dirty="0">
                <a:solidFill>
                  <a:srgbClr val="002060"/>
                </a:solidFill>
              </a:rPr>
              <a:t>уровне</a:t>
            </a:r>
            <a:endParaRPr lang="ru-RU" sz="3200" u="sng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496944" cy="4896544"/>
          </a:xfrm>
        </p:spPr>
        <p:txBody>
          <a:bodyPr>
            <a:normAutofit fontScale="925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От нашего МБДОУ воспитателем Новиковой В.В. были представлены материалы (презентация: «Организация жизнедеятельности разновозрастной группы»)  для семинара специалистов г. Челябинска, проводимого  МБДОУ№ 353 (дистанционный семинар), декабрь 2020 г. по теме: «Создание условий для распространения эффективных педагогических практик  организации жизнедеятельности разновозрастных групп ДОУ». </a:t>
            </a:r>
          </a:p>
          <a:p>
            <a:pPr algn="l">
              <a:buFont typeface="Arial" pitchFamily="34" charset="0"/>
              <a:buChar char="•"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785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Участие во Всероссийской научно-практической конференции «Современный ребёнок – современный педагог- современный родитель».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     Педагогами были определены направления (секции), которые они хотели бы прослушать, </a:t>
            </a:r>
            <a:r>
              <a:rPr lang="ru-RU" sz="2400" dirty="0" err="1" smtClean="0"/>
              <a:t>вебинары</a:t>
            </a:r>
            <a:r>
              <a:rPr lang="ru-RU" sz="2400" dirty="0" smtClean="0"/>
              <a:t> проходило в методическом кабинете и компьютерном классе МБДОУ.</a:t>
            </a:r>
          </a:p>
          <a:p>
            <a:r>
              <a:rPr lang="ru-RU" sz="2400" dirty="0" smtClean="0"/>
              <a:t>Секция </a:t>
            </a:r>
            <a:r>
              <a:rPr lang="ru-RU" sz="2400" dirty="0"/>
              <a:t>«Марафон информационных технологий», слушатели все педагоги </a:t>
            </a:r>
            <a:r>
              <a:rPr lang="ru-RU" sz="2400" dirty="0" smtClean="0"/>
              <a:t> - 27 человек.</a:t>
            </a:r>
            <a:endParaRPr lang="ru-RU" sz="2400" dirty="0"/>
          </a:p>
          <a:p>
            <a:r>
              <a:rPr lang="ru-RU" sz="2400" dirty="0" smtClean="0"/>
              <a:t>Секция «Цифровая трансформация образования» слушатели 3 человека: </a:t>
            </a:r>
            <a:r>
              <a:rPr lang="ru-RU" sz="2400" dirty="0" err="1" smtClean="0"/>
              <a:t>Шелестий</a:t>
            </a:r>
            <a:r>
              <a:rPr lang="ru-RU" sz="2400" dirty="0" smtClean="0"/>
              <a:t> М.Ю., Молчанова И.В., </a:t>
            </a:r>
            <a:r>
              <a:rPr lang="ru-RU" sz="2400" dirty="0" err="1" smtClean="0"/>
              <a:t>Халикова</a:t>
            </a:r>
            <a:r>
              <a:rPr lang="ru-RU" sz="2400" dirty="0" smtClean="0"/>
              <a:t> И.А.;</a:t>
            </a:r>
          </a:p>
          <a:p>
            <a:r>
              <a:rPr lang="ru-RU" sz="2400" dirty="0" smtClean="0"/>
              <a:t>Секция «Современная семья онлайн и офлайн» слушатели – 4 педагога: </a:t>
            </a:r>
            <a:r>
              <a:rPr lang="ru-RU" sz="2400" dirty="0" err="1" smtClean="0"/>
              <a:t>Шелестий</a:t>
            </a:r>
            <a:r>
              <a:rPr lang="ru-RU" sz="2400" dirty="0" smtClean="0"/>
              <a:t> </a:t>
            </a:r>
            <a:r>
              <a:rPr lang="ru-RU" sz="2400" dirty="0"/>
              <a:t>М</a:t>
            </a:r>
            <a:r>
              <a:rPr lang="ru-RU" sz="2400" dirty="0" smtClean="0"/>
              <a:t>.Ю., Костылева А.Г., Фогель Я.О., Семенова Н.В.;</a:t>
            </a:r>
          </a:p>
          <a:p>
            <a:r>
              <a:rPr lang="ru-RU" sz="2400" dirty="0" smtClean="0"/>
              <a:t>Секция «</a:t>
            </a:r>
            <a:r>
              <a:rPr lang="ru-RU" sz="2400" dirty="0" err="1" smtClean="0"/>
              <a:t>Квест</a:t>
            </a:r>
            <a:r>
              <a:rPr lang="ru-RU" sz="2400" dirty="0" smtClean="0"/>
              <a:t> в интерактивной образовательной среде», посетили-2 педагога: Молчанова И.В., </a:t>
            </a:r>
            <a:r>
              <a:rPr lang="ru-RU" sz="2400" dirty="0" err="1" smtClean="0"/>
              <a:t>Корытина</a:t>
            </a:r>
            <a:r>
              <a:rPr lang="ru-RU" sz="2400" dirty="0" smtClean="0"/>
              <a:t> Е.В.</a:t>
            </a:r>
          </a:p>
        </p:txBody>
      </p:sp>
    </p:spTree>
    <p:extLst>
      <p:ext uri="{BB962C8B-B14F-4D97-AF65-F5344CB8AC3E}">
        <p14:creationId xmlns="" xmlns:p14="http://schemas.microsoft.com/office/powerpoint/2010/main" val="173997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Публикации специалистов: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Новикова В.В. Организация жизнедеятельности разновозрастной группы// Эл. сборник Эффективные педагогические практики жизнедеятельности разновозрастных групп в дошкольном образовательном учреждении.- Челябинск, 2021. – С 5-6.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8632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МБДОУ -площадка </a:t>
            </a:r>
            <a:r>
              <a:rPr lang="ru-RU" dirty="0" smtClean="0"/>
              <a:t>для проведения мероприятий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ru-RU" dirty="0" smtClean="0"/>
              <a:t>На базе МБДОУ в октябре 2020 г. прошел городской  этап смотра-конкурса «Чита-ка!»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4636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Наставничество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Практика студентов ЧГПК№2  - 12 педагогов наставников  (показ открытых занятий, знакомство с документацией и др.)</a:t>
            </a:r>
          </a:p>
          <a:p>
            <a:r>
              <a:rPr lang="ru-RU" dirty="0" smtClean="0"/>
              <a:t>Практика студентов Южно-Уральского  государственного гуманитарно-педагогического университета – 2 педагога наставника (учителя-логопеды).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Итоги работы ВТК  за 2020-2021 </a:t>
            </a:r>
            <a:r>
              <a:rPr lang="ru-RU" sz="2800" b="1" dirty="0" err="1" smtClean="0"/>
              <a:t>уч.г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4319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ВТК «Разработка информационного </a:t>
            </a:r>
            <a:r>
              <a:rPr lang="ru-RU" dirty="0" err="1" smtClean="0"/>
              <a:t>контента</a:t>
            </a:r>
            <a:r>
              <a:rPr lang="ru-RU" dirty="0" smtClean="0"/>
              <a:t> для работы с детьми с </a:t>
            </a:r>
            <a:r>
              <a:rPr lang="ru-RU" dirty="0" err="1" smtClean="0"/>
              <a:t>аллергопатологией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Участники – 5 чел.</a:t>
            </a:r>
          </a:p>
          <a:p>
            <a:pPr>
              <a:buNone/>
            </a:pPr>
            <a:r>
              <a:rPr lang="ru-RU" dirty="0" smtClean="0"/>
              <a:t>Результат: </a:t>
            </a:r>
          </a:p>
          <a:p>
            <a:r>
              <a:rPr lang="ru-RU" dirty="0" smtClean="0"/>
              <a:t>32 презентации к лексическим темам;</a:t>
            </a:r>
          </a:p>
          <a:p>
            <a:r>
              <a:rPr lang="ru-RU" dirty="0" smtClean="0"/>
              <a:t>Кейсы проблемных ситуаций по Безопасности.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4163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Итоги работы ВТК  за 2020-2021 </a:t>
            </a:r>
            <a:r>
              <a:rPr lang="ru-RU" sz="2800" b="1" dirty="0" err="1" smtClean="0"/>
              <a:t>уч.г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ВТК «Разработка проектов общеобразовательных </a:t>
            </a:r>
            <a:r>
              <a:rPr lang="ru-RU" dirty="0" err="1" smtClean="0"/>
              <a:t>общеразвивающих</a:t>
            </a:r>
            <a:r>
              <a:rPr lang="ru-RU" dirty="0" smtClean="0"/>
              <a:t> программ дополнительного образования»</a:t>
            </a:r>
          </a:p>
          <a:p>
            <a:pPr>
              <a:buNone/>
            </a:pPr>
            <a:r>
              <a:rPr lang="ru-RU" dirty="0" smtClean="0"/>
              <a:t>Участники – 3 чел.</a:t>
            </a:r>
          </a:p>
          <a:p>
            <a:pPr>
              <a:buNone/>
            </a:pPr>
            <a:r>
              <a:rPr lang="ru-RU" dirty="0" smtClean="0"/>
              <a:t>Результат: </a:t>
            </a:r>
          </a:p>
          <a:p>
            <a:r>
              <a:rPr lang="ru-RU" dirty="0" smtClean="0"/>
              <a:t>«Общеобразовательная</a:t>
            </a:r>
            <a:r>
              <a:rPr lang="ru-RU" dirty="0"/>
              <a:t> </a:t>
            </a:r>
            <a:r>
              <a:rPr lang="ru-RU" dirty="0" err="1" smtClean="0"/>
              <a:t>общеразвивающая</a:t>
            </a:r>
            <a:r>
              <a:rPr lang="ru-RU" dirty="0" smtClean="0"/>
              <a:t> программа дополнительного образования «Удивительный мир танца».</a:t>
            </a:r>
          </a:p>
          <a:p>
            <a:r>
              <a:rPr lang="ru-RU" dirty="0" smtClean="0"/>
              <a:t>Получена лицензия на дополнительное образования.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4163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Итоги работы ВТК  за 2020-2021 </a:t>
            </a:r>
            <a:r>
              <a:rPr lang="ru-RU" sz="2800" b="1" dirty="0" err="1" smtClean="0"/>
              <a:t>уч.г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ВТК «Разработка рабочей программы воспитания»</a:t>
            </a:r>
          </a:p>
          <a:p>
            <a:pPr>
              <a:buNone/>
            </a:pPr>
            <a:r>
              <a:rPr lang="ru-RU" dirty="0" smtClean="0"/>
              <a:t>Участники – 4 чел.</a:t>
            </a:r>
          </a:p>
          <a:p>
            <a:pPr>
              <a:buNone/>
            </a:pPr>
            <a:r>
              <a:rPr lang="ru-RU" dirty="0" smtClean="0"/>
              <a:t>Результат: </a:t>
            </a:r>
          </a:p>
          <a:p>
            <a:r>
              <a:rPr lang="ru-RU" dirty="0" smtClean="0"/>
              <a:t>Проект рабочей программы воспитания.</a:t>
            </a:r>
          </a:p>
          <a:p>
            <a:r>
              <a:rPr lang="ru-RU" dirty="0" smtClean="0"/>
              <a:t>Проект календарного плана воспитательной работы.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4163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Школа молодого педагога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890831" y="1196751"/>
          <a:ext cx="6921528" cy="4929411"/>
        </p:xfrm>
        <a:graphic>
          <a:graphicData uri="http://schemas.openxmlformats.org/drawingml/2006/table">
            <a:tbl>
              <a:tblPr/>
              <a:tblGrid>
                <a:gridCol w="3126653"/>
                <a:gridCol w="1228505"/>
                <a:gridCol w="2566370"/>
              </a:tblGrid>
              <a:tr h="234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Тема заседаний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Время проведения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Ответственные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36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Заседание №1 </a:t>
                      </a: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Реализация образовательной области: «Познавательное развитие»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8935">
                <a:tc>
                  <a:txBody>
                    <a:bodyPr/>
                    <a:lstStyle/>
                    <a:p>
                      <a:pPr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1.       Федеральный  государственный образовательный стандарт. Методические рекомендации к ФГОС ДО.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3.    Организация деятельности взрослых и детей  по реализации  и освоению образовательной области «Познавательное развитие»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Сентябрь 2020г.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Зам. зав по УВР. Педагоги 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Воспитатель  Косова Е.А.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36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Заседание №2 </a:t>
                      </a: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Реализация образовательной области: «Физическое развитие»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8935">
                <a:tc>
                  <a:txBody>
                    <a:bodyPr/>
                    <a:lstStyle/>
                    <a:p>
                      <a:pPr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1.       Организация деятельности взрослых и детей по реализации и освоению образовательной области: «Физическое развитие»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 2. Сообщение из опыта работы: «Формирование культурно-гигиенических навыков и культуры поведения младших дошкольников»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Ноябрь  2020г.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 Зам. зав по УВР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Инструктор по физ. культуре Богомолова Ю.Н.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Воспитатель Перетягина В.Н.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3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Заседание №3 </a:t>
                      </a: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Реализация образовательной области:  «Художественно-эстетическое развитие»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8935">
                <a:tc>
                  <a:txBody>
                    <a:bodyPr/>
                    <a:lstStyle/>
                    <a:p>
                      <a:pPr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1.       Организация деятельности взрослых и детей по реализации и освоению образовательной области: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-          «Художественно-эстетическое развитие» (Ритмика).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2. Сообщение из  опыта работы: « Развитие творческих способностей в театрализовано-игровой деятельности»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Январь 2021 г.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Зам.зав по УВР,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Музыкальный руководитель:      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Синицына Н.И.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Воспитатель Халикова И.А.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3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Заседание №4 </a:t>
                      </a: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Реализация образовательной области: «Социально-коммуникативное развитие»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101">
                <a:tc>
                  <a:txBody>
                    <a:bodyPr/>
                    <a:lstStyle/>
                    <a:p>
                      <a:pPr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1.       Организация деятельности взрослых и детей по реализации и освоению образовательной области.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Март  2021 г.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Учитель-логопед – Молчанова И.В.,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педагог-психолог Бабикова А.А.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3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Заседание №5  </a:t>
                      </a: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Реализация образовательной области: «Речевое развитие».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«Содержание коррекционной работы».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6835">
                <a:tc>
                  <a:txBody>
                    <a:bodyPr/>
                    <a:lstStyle/>
                    <a:p>
                      <a:pPr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1.       Организация деятельности взрослых и детей по реализации и освоению образовательной области: «Речевое развитие». 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 «Содержание коррекционной работы»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Май 2021 г.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 Зам. зав по УВР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 Воспитатель Косова Е.А.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3470" algn="l"/>
                        </a:tabLs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Педагог-психолог, учитель-логопед.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Педагогический коллектив:</a:t>
            </a:r>
            <a:endParaRPr lang="ru-RU" u="sng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7088832" cy="379397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b="1" dirty="0">
                <a:solidFill>
                  <a:srgbClr val="002060"/>
                </a:solidFill>
              </a:rPr>
              <a:t>Всего </a:t>
            </a:r>
            <a:r>
              <a:rPr lang="ru-RU" b="1" dirty="0" smtClean="0">
                <a:solidFill>
                  <a:srgbClr val="002060"/>
                </a:solidFill>
              </a:rPr>
              <a:t>педагогов в ДОУ – 27 чел.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Воспитателей – 21 чел.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Учителей -логопедов – 2чел,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Педагог психолог -1 чел,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Музыкальных руководителей – 1 чел.,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Инструктор по физической культуре – 1 чел.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Заведующий, зам. зав по УВР, старший методист.</a:t>
            </a:r>
          </a:p>
          <a:p>
            <a:pPr algn="l"/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вакансии: -.</a:t>
            </a:r>
          </a:p>
          <a:p>
            <a:pPr algn="l"/>
            <a:endParaRPr lang="ru-RU" b="1" dirty="0" smtClean="0">
              <a:solidFill>
                <a:srgbClr val="002060"/>
              </a:solidFill>
            </a:endParaRPr>
          </a:p>
          <a:p>
            <a:pPr algn="l"/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351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Проведены методические мероприятия: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8147248" cy="532859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Педагогические советы   - 4  (по плану), из них 2 тематических  «Эффективность использования ИКТ в образовательном процессе ДОУ»  и «Дополнительное образование детей  в современных условиях  ДОУ».</a:t>
            </a:r>
          </a:p>
          <a:p>
            <a:r>
              <a:rPr lang="ru-RU" dirty="0" smtClean="0"/>
              <a:t>Педагогические часы   3 (по плану):«Проблемы и процесс информатизации в ДОУ»; «Организация взаимодействия с родителями на основе использования современных электронных сервисов»; «Развитие коммуникативных навыков и поддержка корпоративной культуры ДОУ».</a:t>
            </a:r>
          </a:p>
          <a:p>
            <a:r>
              <a:rPr lang="ru-RU" dirty="0"/>
              <a:t> </a:t>
            </a:r>
            <a:r>
              <a:rPr lang="ru-RU" dirty="0" smtClean="0"/>
              <a:t>Семинары 2 (по плану): «Практическая работа педагогов по ознакомлению</a:t>
            </a:r>
            <a:r>
              <a:rPr lang="ru-RU" b="1" dirty="0" smtClean="0"/>
              <a:t> </a:t>
            </a:r>
            <a:r>
              <a:rPr lang="ru-RU" dirty="0" smtClean="0"/>
              <a:t>с программой </a:t>
            </a:r>
            <a:r>
              <a:rPr lang="ru-RU" dirty="0" err="1" smtClean="0"/>
              <a:t>Power</a:t>
            </a:r>
            <a:r>
              <a:rPr lang="ru-RU" dirty="0" smtClean="0"/>
              <a:t> </a:t>
            </a:r>
            <a:r>
              <a:rPr lang="ru-RU" dirty="0" err="1" smtClean="0"/>
              <a:t>Point</a:t>
            </a:r>
            <a:r>
              <a:rPr lang="ru-RU" dirty="0" smtClean="0"/>
              <a:t>»; «Нормативно-правовая база по вопросу оказания дополнительных образовательных услуг»</a:t>
            </a:r>
          </a:p>
          <a:p>
            <a:r>
              <a:rPr lang="ru-RU" dirty="0" smtClean="0"/>
              <a:t>Консультации – 4 (по плану): «Методики создания </a:t>
            </a:r>
            <a:r>
              <a:rPr lang="ru-RU" dirty="0" err="1" smtClean="0"/>
              <a:t>мультимедийного</a:t>
            </a:r>
            <a:r>
              <a:rPr lang="ru-RU" dirty="0" smtClean="0"/>
              <a:t> материала»; «Построение образовательного процесса с использованием ИКТ с учётом требований </a:t>
            </a:r>
            <a:r>
              <a:rPr lang="ru-RU" dirty="0" err="1" smtClean="0"/>
              <a:t>СанПиН</a:t>
            </a:r>
            <a:r>
              <a:rPr lang="ru-RU" dirty="0" smtClean="0"/>
              <a:t>»; «Разработка дополнительной образовательной программы»; «Кружок как одна из форм дополнительного образования в ДОУ»; ; 13 (по запросу)</a:t>
            </a:r>
          </a:p>
          <a:p>
            <a:r>
              <a:rPr lang="ru-RU" dirty="0" smtClean="0"/>
              <a:t>Конкурс – 1 ( на лучшую методическую разработку конспекта среди педагогов со стажем менее 3 лет).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УЧАСТИЕ В КОНКУРСАХ, СМОТРАХ, ПРАЗДНИКАХ, СОРЕВНОВАНИЯХ, АКЦИЯХ  РАЗНОГО УРОВНЯ В 2020 – 2021 УЧЕБНОМ ГОДУ </a:t>
            </a:r>
            <a:br>
              <a:rPr lang="ru-RU" sz="1800" b="1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8496944" cy="5289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213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Повышение профессиональной компетенции педагогов в вопросах реализации рабочей программы воспитания. </a:t>
            </a:r>
          </a:p>
          <a:p>
            <a:r>
              <a:rPr lang="ru-RU" dirty="0" smtClean="0"/>
              <a:t>Продолжать </a:t>
            </a:r>
            <a:r>
              <a:rPr lang="ru-RU" smtClean="0"/>
              <a:t>работу </a:t>
            </a:r>
            <a:r>
              <a:rPr lang="ru-RU" smtClean="0"/>
              <a:t>педагогов </a:t>
            </a:r>
            <a:r>
              <a:rPr lang="ru-RU" smtClean="0"/>
              <a:t>по  </a:t>
            </a:r>
            <a:r>
              <a:rPr lang="ru-RU" dirty="0" smtClean="0"/>
              <a:t>разработке </a:t>
            </a:r>
            <a:r>
              <a:rPr lang="ru-RU" dirty="0" err="1" smtClean="0"/>
              <a:t>мультимедийного</a:t>
            </a:r>
            <a:r>
              <a:rPr lang="ru-RU" dirty="0" smtClean="0"/>
              <a:t>  </a:t>
            </a:r>
            <a:r>
              <a:rPr lang="ru-RU" dirty="0" err="1" smtClean="0"/>
              <a:t>контента</a:t>
            </a:r>
            <a:r>
              <a:rPr lang="ru-RU" dirty="0" smtClean="0"/>
              <a:t> для участников образовательного процесса.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9361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Педагогический коллектив:</a:t>
            </a:r>
            <a:endParaRPr lang="ru-RU" u="sng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7088832" cy="379397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Из 27 педагогов ДОУ :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22 человек – аттестовано.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Высшая кв. кат. – 14 человек,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Первая кв. кат. – 4 человек,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Соответствие занимаемой должности. – 4 чел. 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 не аттестованы – 5 чел. (стаж в данной должности в МБДОУ 382 менее 2 лет)</a:t>
            </a:r>
          </a:p>
          <a:p>
            <a:pPr algn="l"/>
            <a:endParaRPr lang="ru-RU" b="1" dirty="0" smtClean="0">
              <a:solidFill>
                <a:srgbClr val="002060"/>
              </a:solidFill>
            </a:endParaRPr>
          </a:p>
          <a:p>
            <a:pPr algn="l"/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451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ОРГАНИЗАЦИЯ ПОВЫШЕНИЯ КВАЛИФИКАЦИИ И ПРОФЕССИОНАЛЬНОЙ ПЕРЕПОДГОТОВКИ  РАБОТНИКОВ ОБРАЗОВАНИЯ МБДОУ «ДС№382 </a:t>
            </a:r>
            <a:r>
              <a:rPr lang="ru-RU" sz="2200" b="1" dirty="0" err="1" smtClean="0"/>
              <a:t>г.Челябинска</a:t>
            </a:r>
            <a:r>
              <a:rPr lang="ru-RU" sz="2200" b="1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7632847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0539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Программы КПК</a:t>
            </a:r>
            <a:r>
              <a:rPr lang="en-US" sz="2400" b="1" dirty="0" smtClean="0"/>
              <a:t> b </a:t>
            </a:r>
            <a:r>
              <a:rPr lang="ru-RU" sz="2400" b="1" dirty="0" smtClean="0"/>
              <a:t>переподготовки, пройденные педагогами  за 2020, 2021 гг.</a:t>
            </a:r>
            <a:endParaRPr lang="ru-RU" sz="2400" b="1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38238"/>
            <a:ext cx="7920880" cy="4378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40" y="5327650"/>
            <a:ext cx="8486775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459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85" y="764704"/>
            <a:ext cx="8424936" cy="3744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 01.06.2021 г 100% педагогов компенсирующих групп имеют удостоверение либо диплом о праве работы с детьми с ОВЗ.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 оздоровительном ДОУ необходимо наличие у всех педагогов удостоверения либо диплома о праве работы с детьми с ОВЗ.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705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7848872" cy="5447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8428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7992888" cy="2209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3319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Повышение квалификации (КПК) с использованием ИКТ технологий: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через дистанционную форму обучения прошли 9 человек:</a:t>
            </a:r>
          </a:p>
          <a:p>
            <a:r>
              <a:rPr lang="ru-RU" dirty="0" err="1" smtClean="0"/>
              <a:t>Корытина</a:t>
            </a:r>
            <a:r>
              <a:rPr lang="ru-RU" dirty="0" smtClean="0"/>
              <a:t> Е.В., </a:t>
            </a:r>
            <a:r>
              <a:rPr lang="ru-RU" dirty="0" err="1" smtClean="0"/>
              <a:t>Хабутдинова</a:t>
            </a:r>
            <a:r>
              <a:rPr lang="ru-RU" dirty="0" smtClean="0"/>
              <a:t> С.Ф., </a:t>
            </a:r>
            <a:r>
              <a:rPr lang="ru-RU" dirty="0" err="1" smtClean="0"/>
              <a:t>Цуприй</a:t>
            </a:r>
            <a:r>
              <a:rPr lang="ru-RU" dirty="0" smtClean="0"/>
              <a:t> О.В., </a:t>
            </a:r>
            <a:r>
              <a:rPr lang="ru-RU" dirty="0" err="1" smtClean="0"/>
              <a:t>Хибатуллина</a:t>
            </a:r>
            <a:r>
              <a:rPr lang="ru-RU" dirty="0" smtClean="0"/>
              <a:t> Э.Г., Синицына Н.И., Пешкова М.В., Богомолова Ю.Н., </a:t>
            </a:r>
            <a:r>
              <a:rPr lang="ru-RU" dirty="0" err="1" smtClean="0"/>
              <a:t>Шелестий</a:t>
            </a:r>
            <a:r>
              <a:rPr lang="ru-RU" dirty="0" smtClean="0"/>
              <a:t> М.Ю., </a:t>
            </a:r>
            <a:r>
              <a:rPr lang="ru-RU" dirty="0" err="1" smtClean="0"/>
              <a:t>Бабикова</a:t>
            </a:r>
            <a:r>
              <a:rPr lang="ru-RU" dirty="0" smtClean="0"/>
              <a:t> А.А.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8818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989</Words>
  <Application>Microsoft Office PowerPoint</Application>
  <PresentationFormat>Экран (4:3)</PresentationFormat>
  <Paragraphs>119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Анализ методической работы</vt:lpstr>
      <vt:lpstr>Педагогический коллектив:</vt:lpstr>
      <vt:lpstr>Педагогический коллектив:</vt:lpstr>
      <vt:lpstr>ОРГАНИЗАЦИЯ ПОВЫШЕНИЯ КВАЛИФИКАЦИИ И ПРОФЕССИОНАЛЬНОЙ ПЕРЕПОДГОТОВКИ  РАБОТНИКОВ ОБРАЗОВАНИЯ МБДОУ «ДС№382 г.Челябинска» </vt:lpstr>
      <vt:lpstr>Программы КПК b переподготовки, пройденные педагогами  за 2020, 2021 гг.</vt:lpstr>
      <vt:lpstr>Слайд 6</vt:lpstr>
      <vt:lpstr>Слайд 7</vt:lpstr>
      <vt:lpstr>Слайд 8</vt:lpstr>
      <vt:lpstr>Повышение квалификации (КПК) с использованием ИКТ технологий:</vt:lpstr>
      <vt:lpstr>  </vt:lpstr>
      <vt:lpstr>Участие педагогов в методической работе  на муниципальном уровне</vt:lpstr>
      <vt:lpstr>Участие во Всероссийской научно-практической конференции «Современный ребёнок – современный педагог- современный родитель». </vt:lpstr>
      <vt:lpstr>Публикации специалистов:</vt:lpstr>
      <vt:lpstr>МБДОУ -площадка для проведения мероприятий</vt:lpstr>
      <vt:lpstr>Наставничество</vt:lpstr>
      <vt:lpstr>Итоги работы ВТК  за 2020-2021 уч.г.</vt:lpstr>
      <vt:lpstr>Итоги работы ВТК  за 2020-2021 уч.г.</vt:lpstr>
      <vt:lpstr>Итоги работы ВТК  за 2020-2021 уч.г.</vt:lpstr>
      <vt:lpstr>Школа молодого педагога</vt:lpstr>
      <vt:lpstr>Проведены методические мероприятия:</vt:lpstr>
      <vt:lpstr>УЧАСТИЕ В КОНКУРСАХ, СМОТРАХ, ПРАЗДНИКАХ, СОРЕВНОВАНИЯХ, АКЦИЯХ  РАЗНОГО УРОВНЯ В 2020 – 2021 УЧЕБНОМ ГОДУ  </vt:lpstr>
      <vt:lpstr>перспективы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Повестка дня педсовета  от 01.06.2021г..</dc:title>
  <dc:creator>Zverdvd.org</dc:creator>
  <cp:lastModifiedBy>Zverdvd.org</cp:lastModifiedBy>
  <cp:revision>19</cp:revision>
  <dcterms:created xsi:type="dcterms:W3CDTF">2021-11-09T20:33:34Z</dcterms:created>
  <dcterms:modified xsi:type="dcterms:W3CDTF">2021-11-17T12:30:18Z</dcterms:modified>
</cp:coreProperties>
</file>