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9" r:id="rId9"/>
    <p:sldId id="272" r:id="rId10"/>
    <p:sldId id="271" r:id="rId11"/>
    <p:sldId id="263" r:id="rId12"/>
    <p:sldId id="273" r:id="rId13"/>
    <p:sldId id="264" r:id="rId14"/>
    <p:sldId id="274" r:id="rId15"/>
    <p:sldId id="265" r:id="rId16"/>
    <p:sldId id="275" r:id="rId17"/>
    <p:sldId id="266" r:id="rId18"/>
    <p:sldId id="276" r:id="rId19"/>
    <p:sldId id="267" r:id="rId20"/>
    <p:sldId id="277" r:id="rId21"/>
    <p:sldId id="284" r:id="rId22"/>
    <p:sldId id="283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5D0E-F33F-46F5-AA13-C4E34A8C9C3C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8160-C9C1-4BEF-AC95-9C16EBFEC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5D0E-F33F-46F5-AA13-C4E34A8C9C3C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8160-C9C1-4BEF-AC95-9C16EBFEC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5D0E-F33F-46F5-AA13-C4E34A8C9C3C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8160-C9C1-4BEF-AC95-9C16EBFEC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5D0E-F33F-46F5-AA13-C4E34A8C9C3C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8160-C9C1-4BEF-AC95-9C16EBFEC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5D0E-F33F-46F5-AA13-C4E34A8C9C3C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8160-C9C1-4BEF-AC95-9C16EBFEC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5D0E-F33F-46F5-AA13-C4E34A8C9C3C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8160-C9C1-4BEF-AC95-9C16EBFEC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5D0E-F33F-46F5-AA13-C4E34A8C9C3C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8160-C9C1-4BEF-AC95-9C16EBFEC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5D0E-F33F-46F5-AA13-C4E34A8C9C3C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8160-C9C1-4BEF-AC95-9C16EBFEC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5D0E-F33F-46F5-AA13-C4E34A8C9C3C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8160-C9C1-4BEF-AC95-9C16EBFEC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5D0E-F33F-46F5-AA13-C4E34A8C9C3C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8160-C9C1-4BEF-AC95-9C16EBFEC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5D0E-F33F-46F5-AA13-C4E34A8C9C3C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8160-C9C1-4BEF-AC95-9C16EBFEC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15D0E-F33F-46F5-AA13-C4E34A8C9C3C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08160-C9C1-4BEF-AC95-9C16EBFEC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community_image_1403628549-650x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4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dirty="0" smtClean="0">
                <a:solidFill>
                  <a:schemeClr val="bg1"/>
                </a:solidFill>
              </a:rPr>
              <a:t>Космос</a:t>
            </a:r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community_image_1403628549-650x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4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Земля и Солнце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photo_earth_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community_image_1403628549-650x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4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Марс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20888"/>
            <a:ext cx="5040560" cy="443711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 Названа в честь Марса — древнеримского бога </a:t>
            </a:r>
            <a:r>
              <a:rPr lang="ru-RU" dirty="0" smtClean="0">
                <a:solidFill>
                  <a:schemeClr val="bg1"/>
                </a:solidFill>
              </a:rPr>
              <a:t>войны.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Марс называют «красной планетой» из-за красноватого оттенка поверхности, придаваемого ей оксидом железа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>
                <a:solidFill>
                  <a:schemeClr val="bg1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редняя </a:t>
            </a:r>
            <a:r>
              <a:rPr lang="ru-RU" dirty="0">
                <a:solidFill>
                  <a:schemeClr val="bg1"/>
                </a:solidFill>
              </a:rPr>
              <a:t>температура составляет ~210 K (−63 °C). 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1505" name="Picture 1" descr="C:\Users\user\Downloads\скачанные файл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1801" y="2549754"/>
            <a:ext cx="4102199" cy="430824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980728"/>
            <a:ext cx="8604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Марс</a:t>
            </a:r>
            <a:r>
              <a:rPr lang="ru-RU" sz="2800" dirty="0" smtClean="0">
                <a:solidFill>
                  <a:schemeClr val="bg1"/>
                </a:solidFill>
              </a:rPr>
              <a:t> — четвёртая по удалённости от Солнца и седьмая по размерам планета Солнечной системы.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community_image_1403628549-650x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4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Марс и Земля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1"/>
            <a:ext cx="8712968" cy="208823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Особенностями поверхностного рельефа Марса можно считать </a:t>
            </a:r>
            <a:r>
              <a:rPr lang="ru-RU" u="sng" dirty="0" smtClean="0">
                <a:solidFill>
                  <a:schemeClr val="bg1"/>
                </a:solidFill>
              </a:rPr>
              <a:t>ударные кратеры</a:t>
            </a:r>
            <a:r>
              <a:rPr lang="ru-RU" dirty="0" smtClean="0">
                <a:solidFill>
                  <a:schemeClr val="bg1"/>
                </a:solidFill>
              </a:rPr>
              <a:t> наподобие </a:t>
            </a:r>
            <a:r>
              <a:rPr lang="ru-RU" dirty="0" err="1" smtClean="0">
                <a:solidFill>
                  <a:schemeClr val="bg1"/>
                </a:solidFill>
              </a:rPr>
              <a:t>лунных,также</a:t>
            </a:r>
            <a:r>
              <a:rPr lang="ru-RU" dirty="0" smtClean="0">
                <a:solidFill>
                  <a:schemeClr val="bg1"/>
                </a:solidFill>
              </a:rPr>
              <a:t> вулканы, долины, пустыни и полярные ледниковые шапки наподобие земных.</a:t>
            </a:r>
          </a:p>
          <a:p>
            <a:endParaRPr lang="ru-RU" dirty="0"/>
          </a:p>
        </p:txBody>
      </p:sp>
      <p:pic>
        <p:nvPicPr>
          <p:cNvPr id="30722" name="Picture 2" descr="C:\Users\user\Downloads\500px-Mars_Earth_Comparis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957513"/>
            <a:ext cx="6353175" cy="3900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community_image_1403628549-650x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432" cy="6858000"/>
          </a:xfrm>
          <a:prstGeom prst="rect">
            <a:avLst/>
          </a:prstGeom>
          <a:noFill/>
        </p:spPr>
      </p:pic>
      <p:pic>
        <p:nvPicPr>
          <p:cNvPr id="20481" name="Picture 1" descr="C:\Users\user\Downloads\1024px-Jupiter_Glo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5" y="2605028"/>
            <a:ext cx="7560839" cy="42529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Юпитер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1"/>
            <a:ext cx="8784976" cy="208823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Юпи́тер</a:t>
            </a:r>
            <a:r>
              <a:rPr lang="ru-RU" dirty="0">
                <a:solidFill>
                  <a:schemeClr val="bg1"/>
                </a:solidFill>
              </a:rPr>
              <a:t> — пятая </a:t>
            </a:r>
            <a:r>
              <a:rPr lang="ru-RU" dirty="0" smtClean="0">
                <a:solidFill>
                  <a:schemeClr val="bg1"/>
                </a:solidFill>
              </a:rPr>
              <a:t> планета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 от</a:t>
            </a:r>
            <a:r>
              <a:rPr lang="ru-RU" dirty="0">
                <a:solidFill>
                  <a:schemeClr val="bg1"/>
                </a:solidFill>
              </a:rPr>
              <a:t> Солнца, крупнейшая в Солнечной системе. К</a:t>
            </a:r>
            <a:r>
              <a:rPr lang="ru-RU" dirty="0" smtClean="0">
                <a:solidFill>
                  <a:schemeClr val="bg1"/>
                </a:solidFill>
              </a:rPr>
              <a:t>лассифицируется </a:t>
            </a:r>
            <a:r>
              <a:rPr lang="ru-RU" dirty="0">
                <a:solidFill>
                  <a:schemeClr val="bg1"/>
                </a:solidFill>
              </a:rPr>
              <a:t>как газовый гигант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Современное </a:t>
            </a:r>
            <a:r>
              <a:rPr lang="ru-RU" dirty="0">
                <a:solidFill>
                  <a:schemeClr val="bg1"/>
                </a:solidFill>
              </a:rPr>
              <a:t>название Юпитера происходит от имени древнеримского верховного </a:t>
            </a:r>
            <a:r>
              <a:rPr lang="ru-RU" dirty="0" smtClean="0">
                <a:solidFill>
                  <a:schemeClr val="bg1"/>
                </a:solidFill>
              </a:rPr>
              <a:t> бога-громовержца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community_image_1403628549-650x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432" cy="6858000"/>
          </a:xfrm>
          <a:prstGeom prst="rect">
            <a:avLst/>
          </a:prstGeom>
          <a:noFill/>
        </p:spPr>
      </p:pic>
      <p:pic>
        <p:nvPicPr>
          <p:cNvPr id="31746" name="Picture 2" descr="C:\Users\user\Downloads\800Yupiter_i_Zeml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98730"/>
            <a:ext cx="7812360" cy="58592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216024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solidFill>
                  <a:schemeClr val="bg1"/>
                </a:solidFill>
              </a:rPr>
              <a:t>Климат 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3100" dirty="0">
                <a:solidFill>
                  <a:schemeClr val="bg1"/>
                </a:solidFill>
              </a:rPr>
              <a:t>Юпитере: штормы,  молнии,  полярные </a:t>
            </a:r>
            <a:r>
              <a:rPr lang="ru-RU" sz="3100" dirty="0" smtClean="0">
                <a:solidFill>
                  <a:schemeClr val="bg1"/>
                </a:solidFill>
              </a:rPr>
              <a:t>сияния.</a:t>
            </a:r>
            <a:br>
              <a:rPr lang="ru-RU" sz="31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Юпитер </a:t>
            </a:r>
            <a:r>
              <a:rPr lang="ru-RU" sz="2800" dirty="0">
                <a:solidFill>
                  <a:schemeClr val="bg1"/>
                </a:solidFill>
              </a:rPr>
              <a:t>имеет, по крайней мере, 67 спутников, самые крупные из которых </a:t>
            </a:r>
            <a:r>
              <a:rPr lang="ru-RU" sz="2800" dirty="0" smtClean="0">
                <a:solidFill>
                  <a:schemeClr val="bg1"/>
                </a:solidFill>
              </a:rPr>
              <a:t>—  Ио,  Европа, Ганимед  и </a:t>
            </a:r>
            <a:r>
              <a:rPr lang="ru-RU" sz="2800" dirty="0" err="1" smtClean="0">
                <a:solidFill>
                  <a:schemeClr val="bg1"/>
                </a:solidFill>
              </a:rPr>
              <a:t>Каллисто</a:t>
            </a:r>
            <a:r>
              <a:rPr lang="ru-RU" sz="2800" dirty="0" smtClean="0">
                <a:solidFill>
                  <a:schemeClr val="bg1"/>
                </a:solidFill>
              </a:rPr>
              <a:t> — были открыты  Галилео Галилеем в 1610 году</a:t>
            </a:r>
            <a:endParaRPr lang="ru-RU" sz="31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140968"/>
            <a:ext cx="3096344" cy="64807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Юпитер и земля.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community_image_1403628549-650x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432" cy="6858000"/>
          </a:xfrm>
          <a:prstGeom prst="rect">
            <a:avLst/>
          </a:prstGeom>
          <a:noFill/>
        </p:spPr>
      </p:pic>
      <p:pic>
        <p:nvPicPr>
          <p:cNvPr id="19457" name="Picture 1" descr="C:\Users\user\Downloads\08d990622d30a754894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780928"/>
            <a:ext cx="7245944" cy="40770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Сатурн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1"/>
            <a:ext cx="9144000" cy="2304255"/>
          </a:xfrm>
        </p:spPr>
        <p:txBody>
          <a:bodyPr>
            <a:normAutofit lnSpcReduction="10000"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Сату́рн</a:t>
            </a:r>
            <a:r>
              <a:rPr lang="ru-RU" dirty="0">
                <a:solidFill>
                  <a:schemeClr val="bg1"/>
                </a:solidFill>
              </a:rPr>
              <a:t> — шестая планета от Солнца и вторая по размерам планета в Солнечной системе после Юпитера. Сатурн, </a:t>
            </a:r>
            <a:r>
              <a:rPr lang="ru-RU" dirty="0" smtClean="0">
                <a:solidFill>
                  <a:schemeClr val="bg1"/>
                </a:solidFill>
              </a:rPr>
              <a:t>классифицируются </a:t>
            </a:r>
            <a:r>
              <a:rPr lang="ru-RU" dirty="0">
                <a:solidFill>
                  <a:schemeClr val="bg1"/>
                </a:solidFill>
              </a:rPr>
              <a:t>как </a:t>
            </a:r>
            <a:r>
              <a:rPr lang="ru-RU" dirty="0" smtClean="0">
                <a:solidFill>
                  <a:schemeClr val="bg1"/>
                </a:solidFill>
              </a:rPr>
              <a:t>газовый гигант. </a:t>
            </a:r>
            <a:r>
              <a:rPr lang="ru-RU" dirty="0">
                <a:solidFill>
                  <a:schemeClr val="bg1"/>
                </a:solidFill>
              </a:rPr>
              <a:t>Сатурн назван в </a:t>
            </a:r>
            <a:r>
              <a:rPr lang="ru-RU" dirty="0" smtClean="0">
                <a:solidFill>
                  <a:schemeClr val="bg1"/>
                </a:solidFill>
              </a:rPr>
              <a:t>честь римского </a:t>
            </a:r>
            <a:r>
              <a:rPr lang="ru-RU" dirty="0">
                <a:solidFill>
                  <a:schemeClr val="bg1"/>
                </a:solidFill>
              </a:rPr>
              <a:t>бога земледелия.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community_image_1403628549-650x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4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206084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Сатурн </a:t>
            </a:r>
            <a:r>
              <a:rPr lang="ru-RU" sz="2400" dirty="0">
                <a:solidFill>
                  <a:schemeClr val="bg1"/>
                </a:solidFill>
              </a:rPr>
              <a:t>обладает заметной системой колец, состоящей главным образом из частичек льда, меньшего количества тяжёлых элементов и пыли. 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Вокруг </a:t>
            </a:r>
            <a:r>
              <a:rPr lang="ru-RU" sz="2400" dirty="0">
                <a:solidFill>
                  <a:schemeClr val="bg1"/>
                </a:solidFill>
              </a:rPr>
              <a:t>планеты обращается 62 известных на данный </a:t>
            </a:r>
            <a:r>
              <a:rPr lang="ru-RU" sz="2400" dirty="0" smtClean="0">
                <a:solidFill>
                  <a:schemeClr val="bg1"/>
                </a:solidFill>
              </a:rPr>
              <a:t>момент спутника.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060848"/>
            <a:ext cx="3250704" cy="72008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Юпитер и Сатурн</a:t>
            </a:r>
          </a:p>
          <a:p>
            <a:endParaRPr lang="ru-RU" dirty="0"/>
          </a:p>
        </p:txBody>
      </p:sp>
      <p:pic>
        <p:nvPicPr>
          <p:cNvPr id="32770" name="Picture 2" descr="C:\Users\user\Downloads\x-saturn-jupi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994494"/>
            <a:ext cx="4972138" cy="4863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community_image_1403628549-650x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432" cy="6858000"/>
          </a:xfrm>
          <a:prstGeom prst="rect">
            <a:avLst/>
          </a:prstGeom>
          <a:noFill/>
        </p:spPr>
      </p:pic>
      <p:pic>
        <p:nvPicPr>
          <p:cNvPr id="18433" name="Picture 1" descr="C:\Users\user\Downloads\Uranu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420888"/>
            <a:ext cx="5152483" cy="44371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Уран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1"/>
            <a:ext cx="8964488" cy="2592288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седьмая </a:t>
            </a:r>
            <a:r>
              <a:rPr lang="ru-RU" dirty="0" smtClean="0">
                <a:solidFill>
                  <a:schemeClr val="bg1"/>
                </a:solidFill>
              </a:rPr>
              <a:t>планета по </a:t>
            </a:r>
            <a:r>
              <a:rPr lang="ru-RU" dirty="0">
                <a:solidFill>
                  <a:schemeClr val="bg1"/>
                </a:solidFill>
              </a:rPr>
              <a:t>удалённости от Солнца, третья по диаметру и четвёртая по массе. Была открыта в 1781 году английским астрономом Уильямом Гершелем и названа в честь греческого бога неба </a:t>
            </a:r>
            <a:r>
              <a:rPr lang="ru-RU" dirty="0" smtClean="0">
                <a:solidFill>
                  <a:schemeClr val="bg1"/>
                </a:solidFill>
              </a:rPr>
              <a:t>Урана.</a:t>
            </a:r>
            <a:r>
              <a:rPr lang="ru-RU" dirty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как </a:t>
            </a:r>
            <a:r>
              <a:rPr lang="ru-RU" dirty="0">
                <a:solidFill>
                  <a:schemeClr val="bg1"/>
                </a:solidFill>
              </a:rPr>
              <a:t>и у других газовых гигантов Солнечной системы, у Урана имеется система колец и магнитосфера, а кроме того, 27 спутников.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community_image_1403628549-650x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43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 Уране содержится много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льда. </a:t>
            </a:r>
            <a:r>
              <a:rPr lang="ru-RU" dirty="0">
                <a:solidFill>
                  <a:schemeClr val="bg1"/>
                </a:solidFill>
              </a:rPr>
              <a:t>По этой причине специалисты выделили </a:t>
            </a:r>
            <a:r>
              <a:rPr lang="ru-RU" dirty="0" smtClean="0">
                <a:solidFill>
                  <a:schemeClr val="bg1"/>
                </a:solidFill>
              </a:rPr>
              <a:t>эту планету </a:t>
            </a:r>
            <a:r>
              <a:rPr lang="ru-RU" dirty="0">
                <a:solidFill>
                  <a:schemeClr val="bg1"/>
                </a:solidFill>
              </a:rPr>
              <a:t>в отдельную категорию «</a:t>
            </a:r>
            <a:r>
              <a:rPr lang="ru-RU" u="sng" dirty="0">
                <a:solidFill>
                  <a:schemeClr val="bg1"/>
                </a:solidFill>
              </a:rPr>
              <a:t>ледяных гигантов</a:t>
            </a:r>
            <a:r>
              <a:rPr lang="ru-RU" dirty="0">
                <a:solidFill>
                  <a:schemeClr val="bg1"/>
                </a:solidFill>
              </a:rPr>
              <a:t>». Основу атмосферы </a:t>
            </a:r>
            <a:r>
              <a:rPr lang="ru-RU" dirty="0" smtClean="0">
                <a:solidFill>
                  <a:schemeClr val="bg1"/>
                </a:solidFill>
              </a:rPr>
              <a:t>Урана составляют</a:t>
            </a:r>
            <a:r>
              <a:rPr lang="ru-RU" dirty="0">
                <a:solidFill>
                  <a:schemeClr val="bg1"/>
                </a:solidFill>
              </a:rPr>
              <a:t> водород и гелий.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Это </a:t>
            </a:r>
            <a:r>
              <a:rPr lang="ru-RU" dirty="0">
                <a:solidFill>
                  <a:schemeClr val="bg1"/>
                </a:solidFill>
              </a:rPr>
              <a:t>самая холодная планетарная атмосфера Солнечной системы с минимальной температурой в 49 К(−224 °C).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community_image_1403628549-650x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432" cy="6858000"/>
          </a:xfrm>
          <a:prstGeom prst="rect">
            <a:avLst/>
          </a:prstGeom>
          <a:noFill/>
        </p:spPr>
      </p:pic>
      <p:pic>
        <p:nvPicPr>
          <p:cNvPr id="17409" name="Picture 1" descr="C:\Users\user\Downloads\neptun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484016"/>
            <a:ext cx="4373984" cy="43739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Нептун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3"/>
            <a:ext cx="8712968" cy="28803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восьмая и самая дальняя планета Солнечной системы. Нептун также является четвёртой по диаметру и третьей по массе планетой. Планета была названа в честь римского бога морей.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Ледяной гигант.</a:t>
            </a:r>
            <a:r>
              <a:rPr lang="ru-RU" dirty="0">
                <a:solidFill>
                  <a:schemeClr val="bg1"/>
                </a:solidFill>
              </a:rPr>
              <a:t> В атмосфере Нептуна бушуют самые сильные ветры среди </a:t>
            </a:r>
            <a:r>
              <a:rPr lang="ru-RU" dirty="0" smtClean="0">
                <a:solidFill>
                  <a:schemeClr val="bg1"/>
                </a:solidFill>
              </a:rPr>
              <a:t>планет 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u="sng" dirty="0">
                <a:solidFill>
                  <a:schemeClr val="bg1"/>
                </a:solidFill>
              </a:rPr>
              <a:t>Солнечной </a:t>
            </a:r>
            <a:r>
              <a:rPr lang="ru-RU" u="sng" dirty="0" smtClean="0">
                <a:solidFill>
                  <a:schemeClr val="bg1"/>
                </a:solidFill>
              </a:rPr>
              <a:t> системы.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wnloads\community_image_1403628549-650x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4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Солнечная система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planets-of-the-solar-syste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484784"/>
            <a:ext cx="8196406" cy="2984004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community_image_1403628549-650x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4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Исследование космоса.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3794" name="Picture 2" descr="C:\Users\user\Downloads\tayny-kosmo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2776"/>
            <a:ext cx="7097931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community_image_1403628549-650x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4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bg1"/>
                </a:solidFill>
              </a:rPr>
              <a:t>Бе́лка</a:t>
            </a:r>
            <a:r>
              <a:rPr lang="ru-RU" b="1" dirty="0" smtClean="0">
                <a:solidFill>
                  <a:schemeClr val="bg1"/>
                </a:solidFill>
              </a:rPr>
              <a:t> и </a:t>
            </a:r>
            <a:r>
              <a:rPr lang="ru-RU" b="1" dirty="0" err="1" smtClean="0">
                <a:solidFill>
                  <a:schemeClr val="bg1"/>
                </a:solidFill>
              </a:rPr>
              <a:t>Стре́лка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8892480" cy="2736304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ru-RU" dirty="0" smtClean="0">
                <a:solidFill>
                  <a:schemeClr val="bg1"/>
                </a:solidFill>
              </a:rPr>
              <a:t>—</a:t>
            </a:r>
            <a:r>
              <a:rPr lang="ru-RU" dirty="0">
                <a:solidFill>
                  <a:schemeClr val="bg1"/>
                </a:solidFill>
              </a:rPr>
              <a:t> советские собаки-космонавты, первые животные, совершившие орбитальный космический полёт и вернувшиеся на Землю невредимыми. </a:t>
            </a:r>
          </a:p>
        </p:txBody>
      </p:sp>
      <p:pic>
        <p:nvPicPr>
          <p:cNvPr id="39938" name="Picture 2" descr="C:\Users\user\Downloads\1282206917_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276872"/>
            <a:ext cx="4762500" cy="4191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2708920"/>
            <a:ext cx="33843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Полёт проходил на корабле «Спутник-5». Старт состоялся 19 августа 1960 года, полёт продолжался более 25 часов, за это время корабль совершил 17 полных витков вокруг Земли.</a:t>
            </a:r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community_image_1403628549-650x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4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Юрий Гагарин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8914" name="Picture 2" descr="C:\Users\user\Downloads\скачанные файл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3627232" cy="4968552"/>
          </a:xfrm>
          <a:prstGeom prst="rect">
            <a:avLst/>
          </a:prstGeom>
          <a:noFill/>
        </p:spPr>
      </p:pic>
      <p:pic>
        <p:nvPicPr>
          <p:cNvPr id="38915" name="Picture 3" descr="C:\Users\user\Downloads\gagarin_ska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988840"/>
            <a:ext cx="4444938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community_image_1403628549-650x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43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user\Downloads\1316646375_s_n01_011-6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8614411" cy="5737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community_image_1403628549-650x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432" cy="6858000"/>
          </a:xfrm>
          <a:prstGeom prst="rect">
            <a:avLst/>
          </a:prstGeom>
          <a:noFill/>
        </p:spPr>
      </p:pic>
      <p:pic>
        <p:nvPicPr>
          <p:cNvPr id="35842" name="Picture 2" descr="C:\Users\user\Downloads\156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124744"/>
            <a:ext cx="6240693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community_image_1403628549-650x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432" cy="6858000"/>
          </a:xfrm>
          <a:prstGeom prst="rect">
            <a:avLst/>
          </a:prstGeom>
          <a:noFill/>
        </p:spPr>
      </p:pic>
      <p:pic>
        <p:nvPicPr>
          <p:cNvPr id="36866" name="Picture 2" descr="C:\Users\user\Downloads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48680"/>
            <a:ext cx="72008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community_image_1403628549-650x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432" cy="6858000"/>
          </a:xfrm>
          <a:prstGeom prst="rect">
            <a:avLst/>
          </a:prstGeom>
          <a:noFill/>
        </p:spPr>
      </p:pic>
      <p:pic>
        <p:nvPicPr>
          <p:cNvPr id="37890" name="Picture 2" descr="C:\Users\user\Downloads\nwoa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08720"/>
            <a:ext cx="7954022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community_image_1403628549-650x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43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Просмотр мультфильма о космосе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wnloads\community_image_1403628549-650x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4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Вращение планет вокруг солнца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solar-syste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268760"/>
            <a:ext cx="8352928" cy="532859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wnloads\community_image_1403628549-650x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432" y="0"/>
            <a:ext cx="9186432" cy="6858000"/>
          </a:xfrm>
          <a:prstGeom prst="rect">
            <a:avLst/>
          </a:prstGeom>
          <a:noFill/>
        </p:spPr>
      </p:pic>
      <p:pic>
        <p:nvPicPr>
          <p:cNvPr id="4" name="Содержимое 3" descr="00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31511" y="0"/>
            <a:ext cx="6212489" cy="42210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4427984" cy="15121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Солнце –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это звезда.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861048"/>
            <a:ext cx="896448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Вокруг солнца </a:t>
            </a:r>
            <a:r>
              <a:rPr lang="ru-RU" sz="2400" dirty="0">
                <a:solidFill>
                  <a:schemeClr val="bg1"/>
                </a:solidFill>
              </a:rPr>
              <a:t>обращаются другие объекты этой </a:t>
            </a:r>
            <a:r>
              <a:rPr lang="ru-RU" sz="2400" dirty="0" smtClean="0">
                <a:solidFill>
                  <a:schemeClr val="bg1"/>
                </a:solidFill>
              </a:rPr>
              <a:t>системы: планеты</a:t>
            </a:r>
            <a:r>
              <a:rPr lang="ru-RU" sz="2400" dirty="0">
                <a:solidFill>
                  <a:schemeClr val="bg1"/>
                </a:solidFill>
              </a:rPr>
              <a:t> и их спутники, карликовые планеты и их спутники, астероиды, метеориты, </a:t>
            </a:r>
            <a:r>
              <a:rPr lang="ru-RU" sz="2400" u="sng" dirty="0">
                <a:solidFill>
                  <a:schemeClr val="bg1"/>
                </a:solidFill>
              </a:rPr>
              <a:t>кометы</a:t>
            </a:r>
            <a:r>
              <a:rPr lang="ru-RU" sz="2400" dirty="0">
                <a:solidFill>
                  <a:schemeClr val="bg1"/>
                </a:solidFill>
              </a:rPr>
              <a:t> и космическая пыль. Масса Солнца составляет 99,86 % от суммарной массы всей Солнечной </a:t>
            </a:r>
            <a:r>
              <a:rPr lang="ru-RU" sz="2400" dirty="0" smtClean="0">
                <a:solidFill>
                  <a:schemeClr val="bg1"/>
                </a:solidFill>
              </a:rPr>
              <a:t>системы. </a:t>
            </a:r>
            <a:r>
              <a:rPr lang="ru-RU" sz="2400" dirty="0">
                <a:solidFill>
                  <a:schemeClr val="bg1"/>
                </a:solidFill>
              </a:rPr>
              <a:t>Солнечное излучение поддерживает жизнь на </a:t>
            </a:r>
            <a:r>
              <a:rPr lang="ru-RU" sz="2400" dirty="0" smtClean="0">
                <a:solidFill>
                  <a:schemeClr val="bg1"/>
                </a:solidFill>
              </a:rPr>
              <a:t>Земле.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 smtClean="0">
                <a:solidFill>
                  <a:schemeClr val="bg1"/>
                </a:solidFill>
              </a:rPr>
              <a:t>Температура </a:t>
            </a:r>
            <a:r>
              <a:rPr lang="ru-RU" sz="2400" dirty="0">
                <a:solidFill>
                  <a:schemeClr val="bg1"/>
                </a:solidFill>
              </a:rPr>
              <a:t>поверхности Солнца достигает 6000 </a:t>
            </a:r>
            <a:r>
              <a:rPr lang="ru-RU" sz="2400" dirty="0" smtClean="0">
                <a:solidFill>
                  <a:schemeClr val="bg1"/>
                </a:solidFill>
              </a:rPr>
              <a:t>К (</a:t>
            </a:r>
            <a:r>
              <a:rPr lang="en-US" sz="2400" dirty="0" smtClean="0">
                <a:solidFill>
                  <a:schemeClr val="bg1"/>
                </a:solidFill>
              </a:rPr>
              <a:t>= </a:t>
            </a:r>
            <a:r>
              <a:rPr lang="ru-RU" sz="2400" dirty="0" smtClean="0">
                <a:solidFill>
                  <a:schemeClr val="bg1"/>
                </a:solidFill>
              </a:rPr>
              <a:t>5726,85  °C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ownloads\community_image_1403628549-650x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4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68052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Меркурий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8363272" cy="187220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Мерку́рий</a:t>
            </a:r>
            <a:r>
              <a:rPr lang="ru-RU" dirty="0">
                <a:solidFill>
                  <a:schemeClr val="bg1"/>
                </a:solidFill>
              </a:rPr>
              <a:t> — самая близкая к Солнцу планета Солнечной системы. Планета названа в честь древнеримского бога торговли — быстроногого Меркурия, поскольку она движется по небесной сфере быстрее других планет. 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Температура на поверхности Меркурия колеблется </a:t>
            </a:r>
            <a:r>
              <a:rPr lang="ru-RU" dirty="0" smtClean="0">
                <a:solidFill>
                  <a:schemeClr val="bg1"/>
                </a:solidFill>
              </a:rPr>
              <a:t>от </a:t>
            </a:r>
            <a:r>
              <a:rPr lang="ru-RU" dirty="0">
                <a:solidFill>
                  <a:schemeClr val="bg1"/>
                </a:solidFill>
              </a:rPr>
              <a:t>−180 до +430 °</a:t>
            </a:r>
            <a:r>
              <a:rPr lang="ru-RU" dirty="0" smtClean="0">
                <a:solidFill>
                  <a:schemeClr val="bg1"/>
                </a:solidFill>
              </a:rPr>
              <a:t>C.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mer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259632" y="2695355"/>
            <a:ext cx="6660232" cy="416264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wnloads\m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649072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Меркурий и Солнце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community_image_1403628549-650x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4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Венера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Венера</a:t>
            </a:r>
            <a:r>
              <a:rPr lang="ru-RU" dirty="0">
                <a:solidFill>
                  <a:schemeClr val="bg1"/>
                </a:solidFill>
              </a:rPr>
              <a:t> — вторая планета Солнечной системы. Названа в честь древнеримской богини любви </a:t>
            </a:r>
            <a:r>
              <a:rPr lang="ru-RU" dirty="0" smtClean="0">
                <a:solidFill>
                  <a:schemeClr val="bg1"/>
                </a:solidFill>
              </a:rPr>
              <a:t>Венеры.</a:t>
            </a:r>
          </a:p>
        </p:txBody>
      </p:sp>
      <p:pic>
        <p:nvPicPr>
          <p:cNvPr id="5" name="Picture 2" descr="Venus-real 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842834"/>
            <a:ext cx="4271453" cy="401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community_image_1403628549-650x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432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332656"/>
            <a:ext cx="89644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Венера и земля.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Венеру называют «сестрой Земли», потому что обе планеты похожи размерами и составом. Однако условия на двух планетах очень разнятся. АтмосфераВенеры, самая плотная среди </a:t>
            </a:r>
            <a:r>
              <a:rPr lang="ru-RU" sz="2000" dirty="0" err="1" smtClean="0">
                <a:solidFill>
                  <a:schemeClr val="bg1"/>
                </a:solidFill>
              </a:rPr>
              <a:t>землеподобных</a:t>
            </a:r>
            <a:r>
              <a:rPr lang="ru-RU" sz="2000" dirty="0" smtClean="0">
                <a:solidFill>
                  <a:schemeClr val="bg1"/>
                </a:solidFill>
              </a:rPr>
              <a:t> планет, состоит главным образом из углекислого газа. Поверхность планеты полностью скрывают облака серной кислоты, непрозрачные в видимом свете. Споры о том, что находится под густой облачностью Венеры, продолжались до XX века. В то же время атмосфера Венеры прозрачна для радиоволн, с помощью которых впоследствии и был исследован рельеф планеты.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147" name="Picture 3" descr="C:\Users\user\Downloads\venera-i-zeml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717032"/>
            <a:ext cx="5976664" cy="2973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community_image_1403628549-650x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4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Земля и Луна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earth_mo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1412776"/>
            <a:ext cx="5942019" cy="510775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171</Words>
  <Application>Microsoft Office PowerPoint</Application>
  <PresentationFormat>Экран (4:3)</PresentationFormat>
  <Paragraphs>46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Космос</vt:lpstr>
      <vt:lpstr>Солнечная система</vt:lpstr>
      <vt:lpstr>Вращение планет вокруг солнца</vt:lpstr>
      <vt:lpstr>Солнце –  это звезда.</vt:lpstr>
      <vt:lpstr>Меркурий</vt:lpstr>
      <vt:lpstr>Меркурий и Солнце</vt:lpstr>
      <vt:lpstr>Венера</vt:lpstr>
      <vt:lpstr>Слайд 8</vt:lpstr>
      <vt:lpstr>Земля и Луна</vt:lpstr>
      <vt:lpstr>Земля и Солнце</vt:lpstr>
      <vt:lpstr>Марс</vt:lpstr>
      <vt:lpstr>Марс и Земля</vt:lpstr>
      <vt:lpstr>Юпитер</vt:lpstr>
      <vt:lpstr>Климат на Юпитере: штормы,  молнии,  полярные сияния. Юпитер имеет, по крайней мере, 67 спутников, самые крупные из которых —  Ио,  Европа, Ганимед  и Каллисто — были открыты  Галилео Галилеем в 1610 году</vt:lpstr>
      <vt:lpstr>Сатурн</vt:lpstr>
      <vt:lpstr>Сатурн обладает заметной системой колец, состоящей главным образом из частичек льда, меньшего количества тяжёлых элементов и пыли.  Вокруг планеты обращается 62 известных на данный момент спутника.</vt:lpstr>
      <vt:lpstr>Уран</vt:lpstr>
      <vt:lpstr>Слайд 18</vt:lpstr>
      <vt:lpstr>Нептун</vt:lpstr>
      <vt:lpstr>Исследование космоса.</vt:lpstr>
      <vt:lpstr>Бе́лка и Стре́лка </vt:lpstr>
      <vt:lpstr>Юрий Гагарин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Космос</dc:title>
  <dc:creator>user</dc:creator>
  <cp:lastModifiedBy>sad382</cp:lastModifiedBy>
  <cp:revision>21</cp:revision>
  <dcterms:created xsi:type="dcterms:W3CDTF">2016-04-14T05:14:01Z</dcterms:created>
  <dcterms:modified xsi:type="dcterms:W3CDTF">2020-08-31T09:48:43Z</dcterms:modified>
</cp:coreProperties>
</file>